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61263" cy="10693400"/>
  <p:notesSz cx="6799263" cy="9929813"/>
  <p:defaultTextStyle>
    <a:defPPr>
      <a:defRPr lang="ca-ES"/>
    </a:defPPr>
    <a:lvl1pPr marL="0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21521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43043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64564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86086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607608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29129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50650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72172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91" autoAdjust="0"/>
  </p:normalViewPr>
  <p:slideViewPr>
    <p:cSldViewPr>
      <p:cViewPr>
        <p:scale>
          <a:sx n="120" d="100"/>
          <a:sy n="120" d="100"/>
        </p:scale>
        <p:origin x="-924" y="4608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567096" y="3321888"/>
            <a:ext cx="6427074" cy="2292149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134189" y="6059594"/>
            <a:ext cx="5292885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smtClean="0"/>
              <a:t>Feu clic aquí per editar l'estil de subtítols del patró.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 dirty="0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 dirty="0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597288" y="6871500"/>
            <a:ext cx="6427074" cy="212382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597288" y="4532320"/>
            <a:ext cx="6427074" cy="2339180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2152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430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0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1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 dirty="0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283548" y="3326837"/>
            <a:ext cx="2488916" cy="940870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2898485" y="3326837"/>
            <a:ext cx="2488916" cy="940870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 dirty="0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378065" y="428232"/>
            <a:ext cx="6805136" cy="1782234"/>
          </a:xfrm>
        </p:spPr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378064" y="2393639"/>
            <a:ext cx="3340871" cy="997555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1521" indent="0">
              <a:buNone/>
              <a:defRPr sz="2200" b="1"/>
            </a:lvl2pPr>
            <a:lvl3pPr marL="1043043" indent="0">
              <a:buNone/>
              <a:defRPr sz="2000" b="1"/>
            </a:lvl3pPr>
            <a:lvl4pPr marL="1564564" indent="0">
              <a:buNone/>
              <a:defRPr sz="1800" b="1"/>
            </a:lvl4pPr>
            <a:lvl5pPr marL="2086086" indent="0">
              <a:buNone/>
              <a:defRPr sz="1800" b="1"/>
            </a:lvl5pPr>
            <a:lvl6pPr marL="2607608" indent="0">
              <a:buNone/>
              <a:defRPr sz="1800" b="1"/>
            </a:lvl6pPr>
            <a:lvl7pPr marL="3129129" indent="0">
              <a:buNone/>
              <a:defRPr sz="1800" b="1"/>
            </a:lvl7pPr>
            <a:lvl8pPr marL="3650650" indent="0">
              <a:buNone/>
              <a:defRPr sz="1800" b="1"/>
            </a:lvl8pPr>
            <a:lvl9pPr marL="4172172" indent="0">
              <a:buNone/>
              <a:defRPr sz="1800" b="1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378064" y="3391194"/>
            <a:ext cx="3340871" cy="6161082"/>
          </a:xfrm>
        </p:spPr>
        <p:txBody>
          <a:bodyPr/>
          <a:lstStyle>
            <a:lvl1pPr>
              <a:defRPr sz="28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1521" indent="0">
              <a:buNone/>
              <a:defRPr sz="2200" b="1"/>
            </a:lvl2pPr>
            <a:lvl3pPr marL="1043043" indent="0">
              <a:buNone/>
              <a:defRPr sz="2000" b="1"/>
            </a:lvl3pPr>
            <a:lvl4pPr marL="1564564" indent="0">
              <a:buNone/>
              <a:defRPr sz="1800" b="1"/>
            </a:lvl4pPr>
            <a:lvl5pPr marL="2086086" indent="0">
              <a:buNone/>
              <a:defRPr sz="1800" b="1"/>
            </a:lvl5pPr>
            <a:lvl6pPr marL="2607608" indent="0">
              <a:buNone/>
              <a:defRPr sz="1800" b="1"/>
            </a:lvl6pPr>
            <a:lvl7pPr marL="3129129" indent="0">
              <a:buNone/>
              <a:defRPr sz="1800" b="1"/>
            </a:lvl7pPr>
            <a:lvl8pPr marL="3650650" indent="0">
              <a:buNone/>
              <a:defRPr sz="1800" b="1"/>
            </a:lvl8pPr>
            <a:lvl9pPr marL="4172172" indent="0">
              <a:buNone/>
              <a:defRPr sz="1800" b="1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8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 dirty="0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 dirty="0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 dirty="0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378064" y="425757"/>
            <a:ext cx="2487604" cy="181193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2956244" y="425757"/>
            <a:ext cx="4226957" cy="912652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4" cy="7314584"/>
          </a:xfrm>
        </p:spPr>
        <p:txBody>
          <a:bodyPr/>
          <a:lstStyle>
            <a:lvl1pPr marL="0" indent="0">
              <a:buNone/>
              <a:defRPr sz="1600"/>
            </a:lvl1pPr>
            <a:lvl2pPr marL="521521" indent="0">
              <a:buNone/>
              <a:defRPr sz="1300"/>
            </a:lvl2pPr>
            <a:lvl3pPr marL="1043043" indent="0">
              <a:buNone/>
              <a:defRPr sz="1100"/>
            </a:lvl3pPr>
            <a:lvl4pPr marL="1564564" indent="0">
              <a:buNone/>
              <a:defRPr sz="1000"/>
            </a:lvl4pPr>
            <a:lvl5pPr marL="2086086" indent="0">
              <a:buNone/>
              <a:defRPr sz="1000"/>
            </a:lvl5pPr>
            <a:lvl6pPr marL="2607608" indent="0">
              <a:buNone/>
              <a:defRPr sz="1000"/>
            </a:lvl6pPr>
            <a:lvl7pPr marL="3129129" indent="0">
              <a:buNone/>
              <a:defRPr sz="1000"/>
            </a:lvl7pPr>
            <a:lvl8pPr marL="3650650" indent="0">
              <a:buNone/>
              <a:defRPr sz="1000"/>
            </a:lvl8pPr>
            <a:lvl9pPr marL="4172172" indent="0">
              <a:buNone/>
              <a:defRPr sz="10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 dirty="0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482061" y="7485380"/>
            <a:ext cx="4536758" cy="88369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482061" y="955475"/>
            <a:ext cx="4536758" cy="6416040"/>
          </a:xfrm>
        </p:spPr>
        <p:txBody>
          <a:bodyPr/>
          <a:lstStyle>
            <a:lvl1pPr marL="0" indent="0">
              <a:buNone/>
              <a:defRPr sz="3700"/>
            </a:lvl1pPr>
            <a:lvl2pPr marL="521521" indent="0">
              <a:buNone/>
              <a:defRPr sz="3200"/>
            </a:lvl2pPr>
            <a:lvl3pPr marL="1043043" indent="0">
              <a:buNone/>
              <a:defRPr sz="2800"/>
            </a:lvl3pPr>
            <a:lvl4pPr marL="1564564" indent="0">
              <a:buNone/>
              <a:defRPr sz="2200"/>
            </a:lvl4pPr>
            <a:lvl5pPr marL="2086086" indent="0">
              <a:buNone/>
              <a:defRPr sz="2200"/>
            </a:lvl5pPr>
            <a:lvl6pPr marL="2607608" indent="0">
              <a:buNone/>
              <a:defRPr sz="2200"/>
            </a:lvl6pPr>
            <a:lvl7pPr marL="3129129" indent="0">
              <a:buNone/>
              <a:defRPr sz="2200"/>
            </a:lvl7pPr>
            <a:lvl8pPr marL="3650650" indent="0">
              <a:buNone/>
              <a:defRPr sz="2200"/>
            </a:lvl8pPr>
            <a:lvl9pPr marL="4172172" indent="0">
              <a:buNone/>
              <a:defRPr sz="2200"/>
            </a:lvl9pPr>
          </a:lstStyle>
          <a:p>
            <a:endParaRPr lang="ca-ES" dirty="0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482061" y="8369073"/>
            <a:ext cx="4536758" cy="1254988"/>
          </a:xfrm>
        </p:spPr>
        <p:txBody>
          <a:bodyPr/>
          <a:lstStyle>
            <a:lvl1pPr marL="0" indent="0">
              <a:buNone/>
              <a:defRPr sz="1600"/>
            </a:lvl1pPr>
            <a:lvl2pPr marL="521521" indent="0">
              <a:buNone/>
              <a:defRPr sz="1300"/>
            </a:lvl2pPr>
            <a:lvl3pPr marL="1043043" indent="0">
              <a:buNone/>
              <a:defRPr sz="1100"/>
            </a:lvl3pPr>
            <a:lvl4pPr marL="1564564" indent="0">
              <a:buNone/>
              <a:defRPr sz="1000"/>
            </a:lvl4pPr>
            <a:lvl5pPr marL="2086086" indent="0">
              <a:buNone/>
              <a:defRPr sz="1000"/>
            </a:lvl5pPr>
            <a:lvl6pPr marL="2607608" indent="0">
              <a:buNone/>
              <a:defRPr sz="1000"/>
            </a:lvl6pPr>
            <a:lvl7pPr marL="3129129" indent="0">
              <a:buNone/>
              <a:defRPr sz="1000"/>
            </a:lvl7pPr>
            <a:lvl8pPr marL="3650650" indent="0">
              <a:buNone/>
              <a:defRPr sz="1000"/>
            </a:lvl8pPr>
            <a:lvl9pPr marL="4172172" indent="0">
              <a:buNone/>
              <a:defRPr sz="10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 dirty="0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 dirty="0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4111436" y="571802"/>
            <a:ext cx="1275964" cy="12163742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283548" y="571802"/>
            <a:ext cx="3701869" cy="12163742"/>
          </a:xfrm>
        </p:spPr>
        <p:txBody>
          <a:bodyPr vert="eaVert"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 dirty="0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378065" y="428232"/>
            <a:ext cx="6805136" cy="1782234"/>
          </a:xfrm>
          <a:prstGeom prst="rect">
            <a:avLst/>
          </a:prstGeom>
        </p:spPr>
        <p:txBody>
          <a:bodyPr vert="horz" lIns="104304" tIns="52153" rIns="104304" bIns="52153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378065" y="2495129"/>
            <a:ext cx="6805136" cy="7057149"/>
          </a:xfrm>
          <a:prstGeom prst="rect">
            <a:avLst/>
          </a:prstGeom>
        </p:spPr>
        <p:txBody>
          <a:bodyPr vert="horz" lIns="104304" tIns="52153" rIns="104304" bIns="52153" rtlCol="0">
            <a:normAutofit/>
          </a:bodyPr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378065" y="9911200"/>
            <a:ext cx="1764294" cy="569324"/>
          </a:xfrm>
          <a:prstGeom prst="rect">
            <a:avLst/>
          </a:prstGeom>
        </p:spPr>
        <p:txBody>
          <a:bodyPr vert="horz" lIns="104304" tIns="52153" rIns="104304" bIns="5215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15CF5-C4B4-447B-90B4-A0E43D30EEE6}" type="datetimeFigureOut">
              <a:rPr lang="ca-ES" smtClean="0"/>
              <a:pPr/>
              <a:t>04/09/2015</a:t>
            </a:fld>
            <a:endParaRPr lang="ca-ES" dirty="0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2583433" y="9911200"/>
            <a:ext cx="2394400" cy="569324"/>
          </a:xfrm>
          <a:prstGeom prst="rect">
            <a:avLst/>
          </a:prstGeom>
        </p:spPr>
        <p:txBody>
          <a:bodyPr vert="horz" lIns="104304" tIns="52153" rIns="104304" bIns="5215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 dirty="0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5418907" y="9911200"/>
            <a:ext cx="1764294" cy="569324"/>
          </a:xfrm>
          <a:prstGeom prst="rect">
            <a:avLst/>
          </a:prstGeom>
        </p:spPr>
        <p:txBody>
          <a:bodyPr vert="horz" lIns="104304" tIns="52153" rIns="104304" bIns="5215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B4AB2-FB0A-4FC8-A5D4-AFEA5BC72833}" type="slidenum">
              <a:rPr lang="ca-ES" smtClean="0"/>
              <a:pPr/>
              <a:t>‹Nº›</a:t>
            </a:fld>
            <a:endParaRPr lang="ca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43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1" indent="-391141" algn="l" defTabSz="1043043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72" indent="-325951" algn="l" defTabSz="1043043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03" indent="-260761" algn="l" defTabSz="104304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26" indent="-260761" algn="l" defTabSz="1043043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47" indent="-260761" algn="l" defTabSz="1043043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368" indent="-260761" algn="l" defTabSz="10430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890" indent="-260761" algn="l" defTabSz="10430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11" indent="-260761" algn="l" defTabSz="10430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32" indent="-260761" algn="l" defTabSz="10430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1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43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64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086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08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29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50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172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hyperlink" Target="TEL:932619009" TargetMode="External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22 Imagen" descr="CARQUINYOL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839" y="1458268"/>
            <a:ext cx="2088232" cy="2376264"/>
          </a:xfrm>
          <a:prstGeom prst="rect">
            <a:avLst/>
          </a:prstGeom>
        </p:spPr>
      </p:pic>
      <p:sp>
        <p:nvSpPr>
          <p:cNvPr id="36" name="35 Rectángulo"/>
          <p:cNvSpPr/>
          <p:nvPr/>
        </p:nvSpPr>
        <p:spPr>
          <a:xfrm>
            <a:off x="198000" y="230400"/>
            <a:ext cx="7128792" cy="129987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7986" y="209929"/>
            <a:ext cx="7145294" cy="10230843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4" tIns="52153" rIns="104304" bIns="52153" rtlCol="0" anchor="ctr"/>
          <a:lstStyle/>
          <a:p>
            <a:pPr algn="ctr"/>
            <a:endParaRPr lang="es-ES" dirty="0"/>
          </a:p>
        </p:txBody>
      </p:sp>
      <p:sp>
        <p:nvSpPr>
          <p:cNvPr id="9" name="QuadreDeText 8"/>
          <p:cNvSpPr txBox="1"/>
          <p:nvPr/>
        </p:nvSpPr>
        <p:spPr>
          <a:xfrm>
            <a:off x="252239" y="2394372"/>
            <a:ext cx="5688632" cy="1751929"/>
          </a:xfrm>
          <a:prstGeom prst="rect">
            <a:avLst/>
          </a:prstGeom>
          <a:noFill/>
        </p:spPr>
        <p:txBody>
          <a:bodyPr wrap="square" lIns="104304" tIns="52153" rIns="104304" bIns="52153" rtlCol="0">
            <a:spAutoFit/>
          </a:bodyPr>
          <a:lstStyle/>
          <a:p>
            <a:endParaRPr lang="es-ES" sz="1300" dirty="0" smtClean="0">
              <a:latin typeface="Franklin Gothic Medium" pitchFamily="34" charset="0"/>
            </a:endParaRPr>
          </a:p>
          <a:p>
            <a:endParaRPr lang="es-ES" sz="1300" dirty="0" smtClean="0">
              <a:latin typeface="Franklin Gothic Medium" pitchFamily="34" charset="0"/>
            </a:endParaRPr>
          </a:p>
          <a:p>
            <a:endParaRPr lang="es-ES" sz="1300" dirty="0" smtClean="0">
              <a:latin typeface="Franklin Gothic Medium" pitchFamily="34" charset="0"/>
            </a:endParaRPr>
          </a:p>
          <a:p>
            <a:endParaRPr lang="es-ES" sz="1300" dirty="0" smtClean="0">
              <a:latin typeface="Franklin Gothic Medium" pitchFamily="34" charset="0"/>
            </a:endParaRPr>
          </a:p>
          <a:p>
            <a:endParaRPr lang="es-ES" sz="1300" dirty="0" smtClean="0">
              <a:latin typeface="Franklin Gothic Medium" pitchFamily="34" charset="0"/>
            </a:endParaRPr>
          </a:p>
          <a:p>
            <a:endParaRPr lang="es-ES" sz="1300" dirty="0" smtClean="0">
              <a:latin typeface="Franklin Gothic Medium" pitchFamily="34" charset="0"/>
            </a:endParaRPr>
          </a:p>
          <a:p>
            <a:pPr algn="ctr"/>
            <a:endParaRPr lang="es-ES" sz="1300" dirty="0" smtClean="0">
              <a:latin typeface="Franklin Gothic Medium" pitchFamily="34" charset="0"/>
            </a:endParaRPr>
          </a:p>
          <a:p>
            <a:pPr algn="ctr"/>
            <a:r>
              <a:rPr lang="es-ES" sz="1300" dirty="0" smtClean="0">
                <a:latin typeface="Franklin Gothic Medium" pitchFamily="34" charset="0"/>
              </a:rPr>
              <a:t> </a:t>
            </a:r>
            <a:r>
              <a:rPr lang="es-ES" sz="1600" i="1" dirty="0" smtClean="0">
                <a:latin typeface="Franklin Gothic Medium" pitchFamily="34" charset="0"/>
              </a:rPr>
              <a:t>DOMINGO </a:t>
            </a:r>
            <a:r>
              <a:rPr lang="es-ES" sz="1600" i="1" dirty="0" err="1" smtClean="0">
                <a:latin typeface="Franklin Gothic Medium" pitchFamily="34" charset="0"/>
              </a:rPr>
              <a:t>DIA</a:t>
            </a:r>
            <a:r>
              <a:rPr lang="es-ES" sz="1600" i="1" dirty="0" smtClean="0">
                <a:latin typeface="Franklin Gothic Medium" pitchFamily="34" charset="0"/>
              </a:rPr>
              <a:t> 18 DE OCTUBRE DE 2015</a:t>
            </a:r>
            <a:endParaRPr lang="es-ES" sz="1600" b="1" i="1" u="sng" dirty="0">
              <a:latin typeface="Franklin Gothic Medium" pitchFamily="34" charset="0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468263" y="7362924"/>
            <a:ext cx="5616623" cy="1521097"/>
          </a:xfrm>
          <a:prstGeom prst="rect">
            <a:avLst/>
          </a:prstGeom>
          <a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</p:spPr>
        <p:txBody>
          <a:bodyPr wrap="square" lIns="104304" tIns="52153" rIns="104304" bIns="52153" rtlCol="0">
            <a:spAutoFit/>
          </a:bodyPr>
          <a:lstStyle/>
          <a:p>
            <a:r>
              <a:rPr lang="es-ES" sz="1400" b="1" u="sng" dirty="0" smtClean="0">
                <a:latin typeface="MS PGothic" pitchFamily="34" charset="-128"/>
                <a:ea typeface="MS PGothic" pitchFamily="34" charset="-128"/>
              </a:rPr>
              <a:t> MENÚ</a:t>
            </a:r>
            <a:endParaRPr lang="es-ES" sz="1000" b="1" u="sng" dirty="0" smtClean="0">
              <a:latin typeface="MS PGothic" pitchFamily="34" charset="-128"/>
              <a:ea typeface="MS PGothic" pitchFamily="34" charset="-128"/>
            </a:endParaRPr>
          </a:p>
          <a:p>
            <a:pPr>
              <a:buFont typeface="Arial" pitchFamily="34" charset="0"/>
              <a:buChar char="•"/>
            </a:pPr>
            <a:r>
              <a:rPr lang="es-ES" sz="1300" b="1" dirty="0" smtClean="0">
                <a:latin typeface="Arial Rounded MT Bold" pitchFamily="34" charset="0"/>
                <a:ea typeface="MS PGothic" pitchFamily="34" charset="-128"/>
              </a:rPr>
              <a:t> BUQUET DE ENSALADA VERDE</a:t>
            </a:r>
          </a:p>
          <a:p>
            <a:pPr>
              <a:buFont typeface="Arial" pitchFamily="34" charset="0"/>
              <a:buChar char="•"/>
            </a:pPr>
            <a:r>
              <a:rPr lang="es-ES" sz="1300" b="1" dirty="0" smtClean="0">
                <a:latin typeface="Arial Rounded MT Bold" pitchFamily="34" charset="0"/>
                <a:ea typeface="MS PGothic" pitchFamily="34" charset="-128"/>
              </a:rPr>
              <a:t> CANALONES GRATINADOS</a:t>
            </a:r>
          </a:p>
          <a:p>
            <a:pPr>
              <a:buFont typeface="Arial" pitchFamily="34" charset="0"/>
              <a:buChar char="•"/>
            </a:pPr>
            <a:r>
              <a:rPr lang="es-ES" sz="1300" b="1" dirty="0" smtClean="0">
                <a:latin typeface="Arial Rounded MT Bold" pitchFamily="34" charset="0"/>
                <a:ea typeface="MS PGothic" pitchFamily="34" charset="-128"/>
              </a:rPr>
              <a:t> POLLO AL HORNO CON PATATAS Y CEBOLLA</a:t>
            </a:r>
          </a:p>
          <a:p>
            <a:pPr>
              <a:buFont typeface="Arial" pitchFamily="34" charset="0"/>
              <a:buChar char="•"/>
            </a:pPr>
            <a:r>
              <a:rPr lang="es-ES" sz="1300" b="1" dirty="0" smtClean="0">
                <a:latin typeface="Arial Rounded MT Bold" pitchFamily="34" charset="0"/>
                <a:ea typeface="MS PGothic" pitchFamily="34" charset="-128"/>
              </a:rPr>
              <a:t> PAN,VINO,AGUA,CAVA</a:t>
            </a:r>
          </a:p>
          <a:p>
            <a:pPr>
              <a:buFont typeface="Arial" pitchFamily="34" charset="0"/>
              <a:buChar char="•"/>
            </a:pPr>
            <a:r>
              <a:rPr lang="es-ES" sz="1300" b="1" dirty="0" smtClean="0">
                <a:latin typeface="Arial Rounded MT Bold" pitchFamily="34" charset="0"/>
                <a:ea typeface="MS PGothic" pitchFamily="34" charset="-128"/>
              </a:rPr>
              <a:t> CAFÉ, CORTADO o INFUSIÓN, GOTAS</a:t>
            </a:r>
          </a:p>
          <a:p>
            <a:pPr>
              <a:buFont typeface="Arial" pitchFamily="34" charset="0"/>
              <a:buChar char="•"/>
            </a:pPr>
            <a:endParaRPr lang="es-ES" sz="1300" b="1" dirty="0" smtClean="0">
              <a:latin typeface="MS PGothic" pitchFamily="34" charset="-128"/>
              <a:ea typeface="MS PGothic" pitchFamily="34" charset="-128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900311" y="9163124"/>
            <a:ext cx="5040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100" dirty="0"/>
          </a:p>
        </p:txBody>
      </p:sp>
      <p:sp>
        <p:nvSpPr>
          <p:cNvPr id="39" name="38 Elipse"/>
          <p:cNvSpPr/>
          <p:nvPr/>
        </p:nvSpPr>
        <p:spPr>
          <a:xfrm>
            <a:off x="5148783" y="8083004"/>
            <a:ext cx="2088232" cy="15841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rgbClr val="FF0000"/>
                </a:solidFill>
                <a:latin typeface="Britannic Bold" pitchFamily="34" charset="0"/>
              </a:rPr>
              <a:t>PRECIO POR PERSONA</a:t>
            </a:r>
          </a:p>
          <a:p>
            <a:pPr algn="ctr"/>
            <a:r>
              <a:rPr lang="es-ES" sz="1400" smtClean="0">
                <a:solidFill>
                  <a:srgbClr val="FF0000"/>
                </a:solidFill>
                <a:latin typeface="Britannic Bold" pitchFamily="34" charset="0"/>
              </a:rPr>
              <a:t>36 </a:t>
            </a:r>
            <a:r>
              <a:rPr lang="es-ES" sz="1400" dirty="0" smtClean="0">
                <a:solidFill>
                  <a:srgbClr val="FF0000"/>
                </a:solidFill>
                <a:latin typeface="Britannic Bold" pitchFamily="34" charset="0"/>
              </a:rPr>
              <a:t>€</a:t>
            </a:r>
          </a:p>
        </p:txBody>
      </p:sp>
      <p:sp>
        <p:nvSpPr>
          <p:cNvPr id="43" name="QuadreDeText 42"/>
          <p:cNvSpPr txBox="1"/>
          <p:nvPr/>
        </p:nvSpPr>
        <p:spPr>
          <a:xfrm>
            <a:off x="4788743" y="9955212"/>
            <a:ext cx="6365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 smtClean="0"/>
              <a:t>G.C.1990</a:t>
            </a:r>
            <a:endParaRPr lang="es-ES" sz="800" b="1" dirty="0"/>
          </a:p>
        </p:txBody>
      </p:sp>
      <p:pic>
        <p:nvPicPr>
          <p:cNvPr id="45" name="Imatge 44" descr="webtravicar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00511" y="9811196"/>
            <a:ext cx="1202430" cy="345698"/>
          </a:xfrm>
          <a:prstGeom prst="rect">
            <a:avLst/>
          </a:prstGeom>
        </p:spPr>
      </p:pic>
      <p:sp>
        <p:nvSpPr>
          <p:cNvPr id="44" name="QuadreDeText 43"/>
          <p:cNvSpPr txBox="1"/>
          <p:nvPr/>
        </p:nvSpPr>
        <p:spPr>
          <a:xfrm>
            <a:off x="5364807" y="9811196"/>
            <a:ext cx="19442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 smtClean="0"/>
              <a:t>C/REVOLT NEGRE 12    </a:t>
            </a:r>
            <a:r>
              <a:rPr lang="es-ES" sz="900" b="1" dirty="0" smtClean="0"/>
              <a:t>-   </a:t>
            </a:r>
            <a:r>
              <a:rPr lang="es-ES" sz="900" b="1" dirty="0" smtClean="0"/>
              <a:t>CORNELLA DE LLOB 08940</a:t>
            </a:r>
            <a:endParaRPr lang="es-ES" sz="900" b="1" dirty="0" smtClean="0"/>
          </a:p>
          <a:p>
            <a:r>
              <a:rPr lang="es-ES" sz="900" b="1" dirty="0" smtClean="0">
                <a:hlinkClick r:id="rId5"/>
              </a:rPr>
              <a:t>TEL:932619009</a:t>
            </a:r>
            <a:r>
              <a:rPr lang="es-ES" sz="900" b="1" dirty="0" smtClean="0"/>
              <a:t> EXT.147</a:t>
            </a:r>
            <a:endParaRPr lang="es-ES" sz="900" b="1" dirty="0"/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0"/>
            <a:ext cx="7561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252239" y="-5378572"/>
            <a:ext cx="6245621" cy="11562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100" dirty="0" smtClean="0">
                <a:latin typeface="Calibri" pitchFamily="34" charset="0"/>
                <a:ea typeface="Times New Roman" pitchFamily="18" charset="0"/>
                <a:cs typeface="Tahoma" pitchFamily="34" charset="0"/>
              </a:rPr>
              <a:t>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100" dirty="0" smtClean="0">
                <a:latin typeface="Calibri" pitchFamily="34" charset="0"/>
                <a:ea typeface="Times New Roman" pitchFamily="18" charset="0"/>
                <a:cs typeface="Tahoma" pitchFamily="34" charset="0"/>
              </a:rPr>
              <a:t>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r>
              <a:rPr lang="es-ES" sz="1100" dirty="0" smtClean="0">
                <a:latin typeface="Calibri" pitchFamily="34" charset="0"/>
                <a:ea typeface="Times New Roman" pitchFamily="18" charset="0"/>
                <a:cs typeface="Tahoma" pitchFamily="34" charset="0"/>
              </a:rPr>
              <a:t>             </a:t>
            </a:r>
          </a:p>
          <a:p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          SALIDA  A LAS 8:00H </a:t>
            </a:r>
            <a:r>
              <a:rPr lang="es-ES" sz="1100" dirty="0" smtClean="0">
                <a:latin typeface="Calibri" pitchFamily="34" charset="0"/>
                <a:ea typeface="Times New Roman" pitchFamily="18" charset="0"/>
                <a:cs typeface="Tahoma" pitchFamily="34" charset="0"/>
              </a:rPr>
              <a:t>DEL PUNTO DE ORIGEN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 DIRECCIÓN A </a:t>
            </a: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LA COMARCA DEL RIPOLLÉS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, LLEGADA AL</a:t>
            </a:r>
          </a:p>
          <a:p>
            <a:r>
              <a:rPr lang="es-ES" sz="1100" dirty="0" smtClean="0">
                <a:latin typeface="Calibri" pitchFamily="34" charset="0"/>
                <a:ea typeface="Times New Roman" pitchFamily="18" charset="0"/>
                <a:cs typeface="Tahoma" pitchFamily="34" charset="0"/>
              </a:rPr>
              <a:t>         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 RESTAURANTE DE</a:t>
            </a:r>
            <a:r>
              <a:rPr kumimoji="0" lang="es-E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es-ES" sz="11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RIPOLL</a:t>
            </a:r>
            <a:r>
              <a:rPr kumimoji="0" lang="es-E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,</a:t>
            </a:r>
            <a:r>
              <a:rPr lang="es-ES" sz="1100" dirty="0" smtClean="0"/>
              <a:t> PARADA PARA TOMAR EL DESAYUNO A BASE DE:</a:t>
            </a:r>
          </a:p>
          <a:p>
            <a:r>
              <a:rPr lang="es-ES" sz="1100" dirty="0" smtClean="0"/>
              <a:t> </a:t>
            </a:r>
          </a:p>
          <a:p>
            <a:r>
              <a:rPr lang="es-ES" sz="1100" b="1" dirty="0" smtClean="0">
                <a:latin typeface="Calibri" pitchFamily="34" charset="0"/>
                <a:ea typeface="Times New Roman" pitchFamily="18" charset="0"/>
                <a:cs typeface="Tahoma" pitchFamily="34" charset="0"/>
              </a:rPr>
              <a:t>                     </a:t>
            </a: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 PAN CON TOMATE, </a:t>
            </a:r>
            <a:r>
              <a:rPr lang="es-ES" sz="1100" b="1" dirty="0" smtClean="0">
                <a:latin typeface="Calibri" pitchFamily="34" charset="0"/>
                <a:ea typeface="Times New Roman" pitchFamily="18" charset="0"/>
                <a:cs typeface="Tahoma" pitchFamily="34" charset="0"/>
              </a:rPr>
              <a:t>EMBUTIDOS</a:t>
            </a: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, VINO, AGUA, CAF</a:t>
            </a: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/>
                <a:ea typeface="Times New Roman" pitchFamily="18" charset="0"/>
                <a:cs typeface="Tahoma" pitchFamily="34" charset="0"/>
              </a:rPr>
              <a:t>É</a:t>
            </a: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 O CORTADO</a:t>
            </a:r>
          </a:p>
          <a:p>
            <a:endParaRPr kumimoji="0" lang="es-E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endParaRPr lang="es-ES" sz="1100" b="1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endParaRPr kumimoji="0" lang="es-ES" sz="1000" b="1" i="1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324247" y="-6700121"/>
            <a:ext cx="6918041" cy="13911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1100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SEGUIDAMENTE  TENDREMOS UNA </a:t>
            </a: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VISITA GUIADA 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POR LOS PUNTOS DE MAS INTERÉS DE LA POBLACIÓN DE </a:t>
            </a: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RIPOLL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, EN EL CUAL DEGUSTAREMOS UN TASTET DE CARQUINYOLIS DEL </a:t>
            </a: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FORN CAN</a:t>
            </a:r>
            <a:r>
              <a:rPr kumimoji="0" lang="es-ES" sz="11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 PALOU DE RIPOLL</a:t>
            </a:r>
            <a:r>
              <a:rPr kumimoji="0" lang="es-E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, REGRESO AL RESTAURANTE DONDE PODREMOS DISFRUTAR UN </a:t>
            </a:r>
            <a:r>
              <a:rPr kumimoji="0" lang="es-ES" sz="11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TASTET DE EMBUTIDOS Y QUESOS </a:t>
            </a:r>
            <a:r>
              <a:rPr kumimoji="0" lang="es-E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DE LA ZONA ANTES DE PASAR AL COMEDOR PARA LA COMIDA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s-ES_trad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EN LA SOBREMESA DISFRUTAREMOS DE UN ANIMADO </a:t>
            </a:r>
            <a:r>
              <a:rPr kumimoji="0" lang="es-ES_tradnl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 BAILE</a:t>
            </a:r>
            <a:r>
              <a:rPr kumimoji="0" lang="es-ES_tradnl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es-ES_tradnl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es-ES_trad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ahoma" pitchFamily="34" charset="0"/>
              </a:rPr>
              <a:t>HASTA LA HORA DE  EMPRENDER EL REGRESO A CASA.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_tradnl" sz="1100" dirty="0" smtClean="0">
              <a:latin typeface="Calibri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8" name="WordArt 20"/>
          <p:cNvSpPr>
            <a:spLocks noChangeArrowheads="1" noChangeShapeType="1" noTextEdit="1"/>
          </p:cNvSpPr>
          <p:nvPr/>
        </p:nvSpPr>
        <p:spPr bwMode="auto">
          <a:xfrm>
            <a:off x="1404367" y="306140"/>
            <a:ext cx="5256584" cy="1224136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0"/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LA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2700000" scaled="1"/>
                </a:gradFill>
                <a:latin typeface="Impact"/>
              </a:rPr>
              <a:t> 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RUTA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2700000" scaled="1"/>
                </a:gradFill>
                <a:latin typeface="Impact"/>
              </a:rPr>
              <a:t> 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DE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2700000" scaled="1"/>
                </a:gradFill>
                <a:latin typeface="Impact"/>
              </a:rPr>
              <a:t> 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LOS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2700000" scaled="1"/>
                </a:gradFill>
                <a:latin typeface="Impact"/>
              </a:rPr>
              <a:t> 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TASTETS DEL RIPOLLES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612279" y="9811196"/>
            <a:ext cx="6015368" cy="736267"/>
          </a:xfrm>
          <a:prstGeom prst="rect">
            <a:avLst/>
          </a:prstGeom>
          <a:noFill/>
        </p:spPr>
        <p:txBody>
          <a:bodyPr wrap="square" lIns="104304" tIns="52153" rIns="104304" bIns="52153" rtlCol="0">
            <a:spAutoFit/>
          </a:bodyPr>
          <a:lstStyle/>
          <a:p>
            <a:r>
              <a:rPr lang="es-ES" sz="1800" b="1" dirty="0" smtClean="0"/>
              <a:t>ORGANIZA: 		</a:t>
            </a:r>
            <a:r>
              <a:rPr lang="es-ES" sz="1100" b="1" dirty="0" smtClean="0"/>
              <a:t>UJP-UGT BAIX LLOBREGAT</a:t>
            </a:r>
            <a:endParaRPr lang="es-ES" sz="1100" b="1" dirty="0" smtClean="0"/>
          </a:p>
          <a:p>
            <a:endParaRPr lang="es-ES" sz="800" b="1" dirty="0" smtClean="0"/>
          </a:p>
          <a:p>
            <a:r>
              <a:rPr lang="es-ES" sz="800" b="1" dirty="0" smtClean="0"/>
              <a:t>EL PROGRAMA E ITINERARIOS PUEDEN SER MODIFICADOS POR CAUSAS AJENAS A LA ORGANIZACIÓN O FUERZA MAYOR</a:t>
            </a:r>
          </a:p>
          <a:p>
            <a:endParaRPr lang="es-ES" sz="600" b="1" dirty="0" smtClean="0"/>
          </a:p>
          <a:p>
            <a:pPr algn="ctr"/>
            <a:endParaRPr lang="es-ES" sz="100" b="1" dirty="0" smtClean="0"/>
          </a:p>
        </p:txBody>
      </p:sp>
      <p:pic>
        <p:nvPicPr>
          <p:cNvPr id="2" name="Picture 2" descr="http://offerum.s3.amazonaws.com/images/thumbnails/54782/0c88f99addf44e0a1678c4e58419ab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4247" y="1674292"/>
            <a:ext cx="2592288" cy="1872208"/>
          </a:xfrm>
          <a:prstGeom prst="rect">
            <a:avLst/>
          </a:prstGeom>
          <a:noFill/>
        </p:spPr>
      </p:pic>
      <p:pic>
        <p:nvPicPr>
          <p:cNvPr id="21" name="20 Imagen" descr="CAT RIPOL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36615" y="6426820"/>
            <a:ext cx="2448272" cy="1536358"/>
          </a:xfrm>
          <a:prstGeom prst="rect">
            <a:avLst/>
          </a:prstGeom>
        </p:spPr>
      </p:pic>
      <p:pic>
        <p:nvPicPr>
          <p:cNvPr id="20" name="19 Imagen" descr="CAT RIPOLL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20791" y="7448389"/>
            <a:ext cx="936104" cy="624381"/>
          </a:xfrm>
          <a:prstGeom prst="rect">
            <a:avLst/>
          </a:prstGeom>
        </p:spPr>
      </p:pic>
      <p:pic>
        <p:nvPicPr>
          <p:cNvPr id="22" name="21 Imagen" descr="MAS PALOU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084887" y="3330476"/>
            <a:ext cx="1208705" cy="1226223"/>
          </a:xfrm>
          <a:prstGeom prst="rect">
            <a:avLst/>
          </a:prstGeom>
        </p:spPr>
      </p:pic>
      <p:pic>
        <p:nvPicPr>
          <p:cNvPr id="27" name="26 Imagen" descr="SANT MIQUEL DE LA ROQUETA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16535" y="1674292"/>
            <a:ext cx="1584176" cy="1872208"/>
          </a:xfrm>
          <a:prstGeom prst="rect">
            <a:avLst/>
          </a:prstGeom>
        </p:spPr>
      </p:pic>
      <p:pic>
        <p:nvPicPr>
          <p:cNvPr id="28" name="27 Imagen" descr="PONT DE CALATRAVA RIPOLL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56695" y="1674292"/>
            <a:ext cx="1728192" cy="18722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/>
      <a:bodyPr wrap="none" fromWordArt="1">
        <a:prstTxWarp prst="textPlain">
          <a:avLst>
            <a:gd name="adj" fmla="val 50000"/>
          </a:avLst>
        </a:prstTxWarp>
      </a:bodyPr>
      <a:lstStyle>
        <a:defPPr algn="ctr" rtl="0">
          <a:defRPr sz="1200" kern="10" spc="0" dirty="0" err="1" smtClean="0">
            <a:ln w="9525">
              <a:solidFill>
                <a:srgbClr val="FFFFFF"/>
              </a:solidFill>
              <a:round/>
              <a:headEnd/>
              <a:tailEnd/>
            </a:ln>
            <a:solidFill>
              <a:srgbClr val="FFFFFF"/>
            </a:solidFill>
            <a:effectLst/>
            <a:latin typeface="Arial"/>
            <a:cs typeface="Arial"/>
          </a:defRPr>
        </a:defPPr>
      </a:lst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</TotalTime>
  <Words>170</Words>
  <Application>Microsoft Office PowerPoint</Application>
  <PresentationFormat>Personalizado</PresentationFormat>
  <Paragraphs>160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l'Office</vt:lpstr>
      <vt:lpstr>Diapositiva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Miquel Carrasco</dc:creator>
  <cp:lastModifiedBy>Jubilats</cp:lastModifiedBy>
  <cp:revision>145</cp:revision>
  <dcterms:created xsi:type="dcterms:W3CDTF">2013-05-22T14:55:11Z</dcterms:created>
  <dcterms:modified xsi:type="dcterms:W3CDTF">2015-09-04T07:48:19Z</dcterms:modified>
</cp:coreProperties>
</file>